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14B075-FD6A-4903-AB30-798426DB20F4}" type="datetimeFigureOut">
              <a:rPr lang="fr-BE" smtClean="0"/>
              <a:t>20/01/2016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AD12F3B-4114-4D5B-8743-205F2EE3D7FE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Slovak presidency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Outline of The activities organised in the </a:t>
            </a:r>
            <a:r>
              <a:rPr lang="en-GB" dirty="0" err="1" smtClean="0"/>
              <a:t>eesc</a:t>
            </a:r>
            <a:endParaRPr lang="en-GB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1052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deadlines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brochure has to be printed for </a:t>
            </a:r>
            <a:r>
              <a:rPr lang="en-GB" dirty="0" smtClean="0">
                <a:solidFill>
                  <a:srgbClr val="FF0000"/>
                </a:solidFill>
              </a:rPr>
              <a:t>13 July</a:t>
            </a:r>
          </a:p>
          <a:p>
            <a:r>
              <a:rPr lang="en-GB" dirty="0" smtClean="0"/>
              <a:t>Language versions: EN, FR, DE, SK</a:t>
            </a:r>
          </a:p>
          <a:p>
            <a:r>
              <a:rPr lang="en-GB" dirty="0" smtClean="0"/>
              <a:t>Print run: EN, FR, SK – 1000 copies, DE – 800 copies</a:t>
            </a:r>
          </a:p>
          <a:p>
            <a:r>
              <a:rPr lang="en-GB" dirty="0" smtClean="0"/>
              <a:t>Final version to be sent to the Publications service – </a:t>
            </a:r>
            <a:r>
              <a:rPr lang="en-GB" dirty="0" smtClean="0">
                <a:solidFill>
                  <a:srgbClr val="FF0000"/>
                </a:solidFill>
              </a:rPr>
              <a:t>29 April!</a:t>
            </a:r>
          </a:p>
          <a:p>
            <a:endParaRPr lang="en-GB" dirty="0" smtClean="0"/>
          </a:p>
          <a:p>
            <a:r>
              <a:rPr lang="en-GB" dirty="0" smtClean="0"/>
              <a:t>Pictures used from the EESC database, if not, please send me another one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5405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Trio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Slovakia will assume for the first time the presidency of the Council of the EU  </a:t>
            </a:r>
            <a:endParaRPr lang="fr-BE" dirty="0"/>
          </a:p>
          <a:p>
            <a:pPr lvl="0"/>
            <a:r>
              <a:rPr lang="en-GB" dirty="0"/>
              <a:t>Dates: </a:t>
            </a:r>
            <a:r>
              <a:rPr lang="en-GB" i="1" dirty="0"/>
              <a:t>from the </a:t>
            </a:r>
            <a:r>
              <a:rPr lang="en-US" i="1" dirty="0">
                <a:solidFill>
                  <a:srgbClr val="FF0000"/>
                </a:solidFill>
              </a:rPr>
              <a:t>1</a:t>
            </a:r>
            <a:r>
              <a:rPr lang="en-US" i="1" baseline="30000" dirty="0">
                <a:solidFill>
                  <a:srgbClr val="FF0000"/>
                </a:solidFill>
              </a:rPr>
              <a:t>st</a:t>
            </a:r>
            <a:r>
              <a:rPr lang="en-US" i="1" dirty="0">
                <a:solidFill>
                  <a:srgbClr val="FF0000"/>
                </a:solidFill>
              </a:rPr>
              <a:t> of July to the 31</a:t>
            </a:r>
            <a:r>
              <a:rPr lang="en-US" i="1" baseline="30000" dirty="0">
                <a:solidFill>
                  <a:srgbClr val="FF0000"/>
                </a:solidFill>
              </a:rPr>
              <a:t>st</a:t>
            </a:r>
            <a:r>
              <a:rPr lang="en-US" i="1" dirty="0">
                <a:solidFill>
                  <a:srgbClr val="FF0000"/>
                </a:solidFill>
              </a:rPr>
              <a:t> of December 2016</a:t>
            </a:r>
            <a:endParaRPr lang="fr-BE" dirty="0">
              <a:solidFill>
                <a:srgbClr val="FF0000"/>
              </a:solidFill>
            </a:endParaRPr>
          </a:p>
          <a:p>
            <a:r>
              <a:rPr lang="en-GB" dirty="0"/>
              <a:t> </a:t>
            </a:r>
            <a:endParaRPr lang="fr-BE" dirty="0"/>
          </a:p>
          <a:p>
            <a:pPr lvl="0"/>
            <a:r>
              <a:rPr lang="en-GB" dirty="0"/>
              <a:t>Previous presidency	Netherlands </a:t>
            </a:r>
            <a:br>
              <a:rPr lang="en-GB" dirty="0"/>
            </a:br>
            <a:r>
              <a:rPr lang="en-GB" i="1" dirty="0"/>
              <a:t>From the 1</a:t>
            </a:r>
            <a:r>
              <a:rPr lang="en-GB" i="1" baseline="30000" dirty="0"/>
              <a:t>st</a:t>
            </a:r>
            <a:r>
              <a:rPr lang="en-GB" i="1" dirty="0"/>
              <a:t> of January to the 30</a:t>
            </a:r>
            <a:r>
              <a:rPr lang="en-GB" i="1" baseline="30000" dirty="0"/>
              <a:t>th</a:t>
            </a:r>
            <a:r>
              <a:rPr lang="en-GB" i="1" dirty="0"/>
              <a:t> of June 2016</a:t>
            </a:r>
            <a:endParaRPr lang="fr-BE" dirty="0"/>
          </a:p>
          <a:p>
            <a:pPr lvl="0"/>
            <a:r>
              <a:rPr lang="en-GB" dirty="0"/>
              <a:t>Following presidency	Malta </a:t>
            </a:r>
            <a:br>
              <a:rPr lang="en-GB" dirty="0"/>
            </a:br>
            <a:r>
              <a:rPr lang="en-GB" i="1" dirty="0"/>
              <a:t>From the 1</a:t>
            </a:r>
            <a:r>
              <a:rPr lang="en-GB" i="1" baseline="30000" dirty="0"/>
              <a:t>st</a:t>
            </a:r>
            <a:r>
              <a:rPr lang="en-GB" i="1" dirty="0"/>
              <a:t> of January to the 30</a:t>
            </a:r>
            <a:r>
              <a:rPr lang="en-GB" i="1" baseline="30000" dirty="0"/>
              <a:t>th</a:t>
            </a:r>
            <a:r>
              <a:rPr lang="en-GB" i="1" dirty="0"/>
              <a:t> of June 2017</a:t>
            </a:r>
            <a:endParaRPr lang="fr-BE" dirty="0"/>
          </a:p>
          <a:p>
            <a:endParaRPr lang="fr-BE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238909"/>
            <a:ext cx="433705" cy="11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5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part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3 exploratory opinions</a:t>
            </a:r>
          </a:p>
          <a:p>
            <a:pPr lvl="0"/>
            <a:r>
              <a:rPr lang="fr-BE" dirty="0" smtClean="0"/>
              <a:t>	§ The </a:t>
            </a:r>
            <a:r>
              <a:rPr lang="fr-BE" dirty="0"/>
              <a:t>impact of </a:t>
            </a:r>
            <a:r>
              <a:rPr lang="fr-BE" dirty="0" err="1"/>
              <a:t>technological</a:t>
            </a:r>
            <a:r>
              <a:rPr lang="fr-BE" dirty="0"/>
              <a:t> </a:t>
            </a:r>
            <a:r>
              <a:rPr lang="fr-BE" dirty="0" err="1"/>
              <a:t>developments</a:t>
            </a:r>
            <a:r>
              <a:rPr lang="fr-BE" dirty="0"/>
              <a:t> on the social </a:t>
            </a:r>
            <a:r>
              <a:rPr lang="fr-BE" dirty="0" err="1"/>
              <a:t>security</a:t>
            </a:r>
            <a:r>
              <a:rPr lang="fr-BE" dirty="0"/>
              <a:t> and </a:t>
            </a:r>
            <a:r>
              <a:rPr lang="fr-BE" dirty="0" err="1"/>
              <a:t>labor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§ </a:t>
            </a:r>
            <a:r>
              <a:rPr lang="fr-BE" dirty="0" err="1"/>
              <a:t>Mid-term</a:t>
            </a:r>
            <a:r>
              <a:rPr lang="fr-BE" dirty="0"/>
              <a:t> </a:t>
            </a:r>
            <a:r>
              <a:rPr lang="fr-BE" dirty="0" err="1"/>
              <a:t>assessment</a:t>
            </a:r>
            <a:r>
              <a:rPr lang="fr-BE" dirty="0"/>
              <a:t> of Horizon 2020</a:t>
            </a:r>
            <a:br>
              <a:rPr lang="fr-BE" dirty="0"/>
            </a:br>
            <a:r>
              <a:rPr lang="fr-BE" dirty="0"/>
              <a:t>§ The design of the </a:t>
            </a:r>
            <a:r>
              <a:rPr lang="fr-BE" dirty="0" err="1"/>
              <a:t>energy</a:t>
            </a:r>
            <a:r>
              <a:rPr lang="fr-BE" dirty="0"/>
              <a:t> </a:t>
            </a:r>
            <a:r>
              <a:rPr lang="fr-BE" dirty="0" err="1"/>
              <a:t>market</a:t>
            </a:r>
            <a:r>
              <a:rPr lang="fr-BE" dirty="0"/>
              <a:t> and the impact on </a:t>
            </a:r>
            <a:r>
              <a:rPr lang="fr-BE" dirty="0" err="1"/>
              <a:t>vulnerable</a:t>
            </a:r>
            <a:r>
              <a:rPr lang="fr-BE" dirty="0"/>
              <a:t> </a:t>
            </a:r>
            <a:r>
              <a:rPr lang="fr-BE" dirty="0" err="1"/>
              <a:t>consumers</a:t>
            </a:r>
            <a:endParaRPr lang="fr-BE" dirty="0"/>
          </a:p>
          <a:p>
            <a:r>
              <a:rPr lang="en-GB" dirty="0"/>
              <a:t> </a:t>
            </a:r>
            <a:endParaRPr lang="en-GB" dirty="0" smtClean="0"/>
          </a:p>
          <a:p>
            <a:pPr lvl="0"/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948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part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solidFill>
                  <a:srgbClr val="FF0000"/>
                </a:solidFill>
              </a:rPr>
              <a:t>Participation / </a:t>
            </a:r>
            <a:r>
              <a:rPr lang="fr-BE" dirty="0" err="1">
                <a:solidFill>
                  <a:srgbClr val="FF0000"/>
                </a:solidFill>
              </a:rPr>
              <a:t>involvement</a:t>
            </a:r>
            <a:r>
              <a:rPr lang="fr-BE" dirty="0">
                <a:solidFill>
                  <a:srgbClr val="FF0000"/>
                </a:solidFill>
              </a:rPr>
              <a:t> of the EESC in </a:t>
            </a:r>
            <a:r>
              <a:rPr lang="fr-BE" dirty="0" err="1">
                <a:solidFill>
                  <a:srgbClr val="FF0000"/>
                </a:solidFill>
              </a:rPr>
              <a:t>selected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events</a:t>
            </a:r>
            <a:r>
              <a:rPr lang="fr-BE" dirty="0">
                <a:solidFill>
                  <a:srgbClr val="FF0000"/>
                </a:solidFill>
              </a:rPr>
              <a:t/>
            </a:r>
            <a:br>
              <a:rPr lang="fr-BE" dirty="0">
                <a:solidFill>
                  <a:srgbClr val="FF0000"/>
                </a:solidFill>
              </a:rPr>
            </a:br>
            <a:r>
              <a:rPr lang="fr-BE" dirty="0"/>
              <a:t/>
            </a:r>
            <a:br>
              <a:rPr lang="fr-BE" dirty="0"/>
            </a:br>
            <a:r>
              <a:rPr lang="fr-BE" dirty="0"/>
              <a:t>1) Informal EPSCO Council of </a:t>
            </a:r>
            <a:r>
              <a:rPr lang="fr-BE" dirty="0" err="1"/>
              <a:t>Ministers</a:t>
            </a:r>
            <a:r>
              <a:rPr lang="fr-BE" dirty="0"/>
              <a:t> (</a:t>
            </a:r>
            <a:r>
              <a:rPr lang="fr-BE" dirty="0" err="1"/>
              <a:t>theme</a:t>
            </a:r>
            <a:r>
              <a:rPr lang="fr-BE" dirty="0"/>
              <a:t>: "</a:t>
            </a:r>
            <a:r>
              <a:rPr lang="fr-BE" dirty="0" err="1"/>
              <a:t>Facing</a:t>
            </a:r>
            <a:r>
              <a:rPr lang="fr-BE" dirty="0"/>
              <a:t> Double Challenge of Social and </a:t>
            </a:r>
            <a:r>
              <a:rPr lang="fr-BE" dirty="0" err="1"/>
              <a:t>Technological</a:t>
            </a:r>
            <a:r>
              <a:rPr lang="fr-BE" dirty="0"/>
              <a:t> Change: </a:t>
            </a:r>
            <a:r>
              <a:rPr lang="fr-BE" dirty="0" err="1"/>
              <a:t>Preparing</a:t>
            </a:r>
            <a:r>
              <a:rPr lang="fr-BE" dirty="0"/>
              <a:t> for multiple challenges </a:t>
            </a:r>
            <a:r>
              <a:rPr lang="fr-BE" dirty="0" err="1"/>
              <a:t>posed</a:t>
            </a:r>
            <a:r>
              <a:rPr lang="fr-BE" dirty="0"/>
              <a:t> by </a:t>
            </a:r>
            <a:r>
              <a:rPr lang="fr-BE" dirty="0" err="1"/>
              <a:t>demographic</a:t>
            </a:r>
            <a:r>
              <a:rPr lang="fr-BE" dirty="0"/>
              <a:t> change, migration and digitalisation of </a:t>
            </a:r>
            <a:r>
              <a:rPr lang="fr-BE" dirty="0" err="1"/>
              <a:t>work</a:t>
            </a:r>
            <a:r>
              <a:rPr lang="fr-BE" dirty="0"/>
              <a:t>")</a:t>
            </a:r>
            <a:br>
              <a:rPr lang="fr-BE" dirty="0"/>
            </a:br>
            <a:r>
              <a:rPr lang="fr-BE" dirty="0"/>
              <a:t>2) </a:t>
            </a:r>
            <a:r>
              <a:rPr lang="fr-BE" dirty="0" err="1"/>
              <a:t>Ministerial</a:t>
            </a:r>
            <a:r>
              <a:rPr lang="fr-BE" dirty="0"/>
              <a:t> </a:t>
            </a:r>
            <a:r>
              <a:rPr lang="fr-BE" dirty="0" err="1"/>
              <a:t>Conference</a:t>
            </a:r>
            <a:r>
              <a:rPr lang="fr-BE" dirty="0"/>
              <a:t> "</a:t>
            </a:r>
            <a:r>
              <a:rPr lang="fr-BE" dirty="0" err="1"/>
              <a:t>Reconciling</a:t>
            </a:r>
            <a:r>
              <a:rPr lang="fr-BE" dirty="0"/>
              <a:t> </a:t>
            </a:r>
            <a:r>
              <a:rPr lang="fr-BE" dirty="0" err="1"/>
              <a:t>Work</a:t>
            </a:r>
            <a:r>
              <a:rPr lang="fr-BE" dirty="0"/>
              <a:t> and </a:t>
            </a:r>
            <a:r>
              <a:rPr lang="fr-BE" dirty="0" err="1"/>
              <a:t>Family</a:t>
            </a:r>
            <a:r>
              <a:rPr lang="fr-BE" dirty="0"/>
              <a:t> Life in a </a:t>
            </a:r>
            <a:r>
              <a:rPr lang="fr-BE" dirty="0" err="1"/>
              <a:t>Changing</a:t>
            </a:r>
            <a:r>
              <a:rPr lang="fr-BE" dirty="0"/>
              <a:t> Society and the World of </a:t>
            </a:r>
            <a:r>
              <a:rPr lang="fr-BE" dirty="0" err="1"/>
              <a:t>Work</a:t>
            </a:r>
            <a:r>
              <a:rPr lang="fr-BE" dirty="0"/>
              <a:t>"</a:t>
            </a:r>
            <a:br>
              <a:rPr lang="fr-BE" dirty="0"/>
            </a:br>
            <a:r>
              <a:rPr lang="fr-BE" dirty="0"/>
              <a:t>3) Informal Council of </a:t>
            </a:r>
            <a:r>
              <a:rPr lang="fr-BE" dirty="0" err="1"/>
              <a:t>Ministers</a:t>
            </a:r>
            <a:r>
              <a:rPr lang="fr-BE" dirty="0"/>
              <a:t> TTE</a:t>
            </a:r>
            <a:br>
              <a:rPr lang="fr-BE" dirty="0"/>
            </a:br>
            <a:r>
              <a:rPr lang="fr-BE" dirty="0"/>
              <a:t>4) </a:t>
            </a:r>
            <a:r>
              <a:rPr lang="fr-BE" dirty="0" err="1"/>
              <a:t>Conference</a:t>
            </a:r>
            <a:r>
              <a:rPr lang="fr-BE" dirty="0"/>
              <a:t> on </a:t>
            </a:r>
            <a:r>
              <a:rPr lang="fr-BE" dirty="0" err="1"/>
              <a:t>Innovative</a:t>
            </a:r>
            <a:r>
              <a:rPr lang="fr-BE" dirty="0"/>
              <a:t> </a:t>
            </a:r>
            <a:r>
              <a:rPr lang="fr-BE" dirty="0" err="1"/>
              <a:t>regions</a:t>
            </a:r>
            <a:r>
              <a:rPr lang="fr-BE" dirty="0"/>
              <a:t> (June 2017 in Košice)</a:t>
            </a:r>
            <a:br>
              <a:rPr lang="fr-BE" dirty="0"/>
            </a:br>
            <a:r>
              <a:rPr lang="fr-BE" dirty="0"/>
              <a:t>5) The </a:t>
            </a:r>
            <a:r>
              <a:rPr lang="fr-BE" dirty="0" err="1"/>
              <a:t>Conference</a:t>
            </a:r>
            <a:r>
              <a:rPr lang="fr-BE" dirty="0"/>
              <a:t> of the talents (</a:t>
            </a:r>
            <a:r>
              <a:rPr lang="fr-BE" dirty="0" err="1"/>
              <a:t>September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6) The EU </a:t>
            </a:r>
            <a:r>
              <a:rPr lang="fr-BE" dirty="0" err="1"/>
              <a:t>Youth</a:t>
            </a:r>
            <a:r>
              <a:rPr lang="fr-BE" dirty="0"/>
              <a:t> </a:t>
            </a:r>
            <a:r>
              <a:rPr lang="fr-BE" dirty="0" err="1"/>
              <a:t>Conference</a:t>
            </a:r>
            <a:r>
              <a:rPr lang="fr-BE" dirty="0"/>
              <a:t> (</a:t>
            </a:r>
            <a:r>
              <a:rPr lang="fr-BE" dirty="0" err="1"/>
              <a:t>October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7) international </a:t>
            </a:r>
            <a:r>
              <a:rPr lang="fr-BE" dirty="0" err="1"/>
              <a:t>conference</a:t>
            </a:r>
            <a:r>
              <a:rPr lang="fr-BE" dirty="0"/>
              <a:t> on </a:t>
            </a:r>
            <a:r>
              <a:rPr lang="fr-BE" dirty="0" err="1"/>
              <a:t>education</a:t>
            </a:r>
            <a:r>
              <a:rPr lang="fr-BE" dirty="0"/>
              <a:t> in and </a:t>
            </a:r>
            <a:r>
              <a:rPr lang="fr-BE" dirty="0" err="1"/>
              <a:t>through</a:t>
            </a:r>
            <a:r>
              <a:rPr lang="fr-BE" dirty="0"/>
              <a:t> sport (July)</a:t>
            </a:r>
            <a:br>
              <a:rPr lang="fr-BE" dirty="0"/>
            </a:br>
            <a:r>
              <a:rPr lang="fr-BE" dirty="0"/>
              <a:t>8) Construction </a:t>
            </a:r>
            <a:r>
              <a:rPr lang="fr-BE" dirty="0" err="1"/>
              <a:t>Conference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5822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POLitical</a:t>
            </a:r>
            <a:r>
              <a:rPr lang="en-GB" dirty="0" smtClean="0"/>
              <a:t> part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Section activities</a:t>
            </a:r>
          </a:p>
          <a:p>
            <a:pPr marL="0" indent="0"/>
            <a:r>
              <a:rPr lang="en-GB" dirty="0" smtClean="0"/>
              <a:t>  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Visit of the President in Slovakia</a:t>
            </a:r>
          </a:p>
          <a:p>
            <a:pPr marL="0" indent="0"/>
            <a:r>
              <a:rPr lang="en-GB" dirty="0"/>
              <a:t> </a:t>
            </a:r>
            <a:r>
              <a:rPr lang="en-GB" dirty="0" smtClean="0"/>
              <a:t>       - provisional date May-June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Participation of a Slovak personality on EESC plenary session</a:t>
            </a:r>
          </a:p>
          <a:p>
            <a:pPr marL="0" indent="0"/>
            <a:r>
              <a:rPr lang="en-GB" dirty="0"/>
              <a:t> </a:t>
            </a:r>
            <a:r>
              <a:rPr lang="en-GB" dirty="0" smtClean="0"/>
              <a:t>       - </a:t>
            </a:r>
            <a:r>
              <a:rPr lang="en-US" dirty="0"/>
              <a:t>Ivan </a:t>
            </a:r>
            <a:r>
              <a:rPr lang="en-US" dirty="0" err="1" smtClean="0"/>
              <a:t>Korčok</a:t>
            </a:r>
            <a:r>
              <a:rPr lang="en-US" dirty="0" smtClean="0"/>
              <a:t>? July 2016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Going local activities, Back to school initiative</a:t>
            </a:r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1121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local activities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participation in a seminar, conference or debate as a speaker (about the EU or</a:t>
            </a:r>
          </a:p>
          <a:p>
            <a:pPr marL="0" indent="0"/>
            <a:r>
              <a:rPr lang="fr-BE" b="0" dirty="0"/>
              <a:t>the EESC);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organisation</a:t>
            </a:r>
            <a:r>
              <a:rPr lang="en-US" b="0" dirty="0" smtClean="0"/>
              <a:t> </a:t>
            </a:r>
            <a:r>
              <a:rPr lang="en-US" b="0" dirty="0"/>
              <a:t>of an event that aims to raise the awareness and understanding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civil society </a:t>
            </a:r>
            <a:r>
              <a:rPr lang="en-US" b="0" dirty="0" err="1"/>
              <a:t>organisations</a:t>
            </a:r>
            <a:r>
              <a:rPr lang="en-US" b="0" dirty="0"/>
              <a:t> (national, regional or local) about the work of the EESC;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organisation</a:t>
            </a:r>
            <a:r>
              <a:rPr lang="en-US" b="0" dirty="0" smtClean="0"/>
              <a:t> </a:t>
            </a:r>
            <a:r>
              <a:rPr lang="en-US" b="0" dirty="0"/>
              <a:t>of a press conference or other events for the media, incl. interviews;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visits </a:t>
            </a:r>
            <a:r>
              <a:rPr lang="en-US" b="0" dirty="0"/>
              <a:t>to schools and universities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fr-BE" dirty="0"/>
              <a:t>FINANCIAL RESOURCES</a:t>
            </a:r>
          </a:p>
          <a:p>
            <a:r>
              <a:rPr lang="en-US" b="0" dirty="0"/>
              <a:t>Travel costs (if any, as these are often events close to home) and subsistence expenses</a:t>
            </a:r>
          </a:p>
          <a:p>
            <a:r>
              <a:rPr lang="en-US" b="0" dirty="0"/>
              <a:t>incurred in </a:t>
            </a:r>
            <a:r>
              <a:rPr lang="en-US" b="0" i="1" dirty="0"/>
              <a:t>Going Local </a:t>
            </a:r>
            <a:r>
              <a:rPr lang="en-US" b="0" dirty="0"/>
              <a:t>activities can be reimbursed in accordance with the EESC</a:t>
            </a:r>
          </a:p>
          <a:p>
            <a:r>
              <a:rPr lang="en-US" b="0" dirty="0"/>
              <a:t>Members Statute and EESC financial rules, and subject to prior </a:t>
            </a:r>
            <a:r>
              <a:rPr lang="en-US" b="0" dirty="0" err="1"/>
              <a:t>authorisation</a:t>
            </a:r>
            <a:r>
              <a:rPr lang="en-US" b="0" dirty="0"/>
              <a:t> of the</a:t>
            </a:r>
          </a:p>
          <a:p>
            <a:r>
              <a:rPr lang="en-US" b="0" dirty="0"/>
              <a:t>activity. Financial resources are available through the budget line 1004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4436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part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200" dirty="0" smtClean="0">
                <a:solidFill>
                  <a:srgbClr val="FF0000"/>
                </a:solidFill>
              </a:rPr>
              <a:t>2 cultural events </a:t>
            </a:r>
          </a:p>
          <a:p>
            <a:r>
              <a:rPr lang="en-GB" sz="2200" dirty="0" smtClean="0"/>
              <a:t>Opening event in July – 13 July</a:t>
            </a:r>
          </a:p>
          <a:p>
            <a:r>
              <a:rPr lang="en-GB" sz="2200" dirty="0" smtClean="0"/>
              <a:t>Closing event in December – Slovak cultural evening 14 December</a:t>
            </a:r>
          </a:p>
          <a:p>
            <a:endParaRPr lang="fr-BE" b="0" dirty="0"/>
          </a:p>
          <a:p>
            <a:r>
              <a:rPr lang="en-US" b="0" dirty="0"/>
              <a:t>Proposals for cultural activities will be examined by the members of the sub-committee according to the following </a:t>
            </a:r>
            <a:r>
              <a:rPr lang="en-US" b="0" dirty="0"/>
              <a:t>selection criteria: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compliance </a:t>
            </a:r>
            <a:r>
              <a:rPr lang="en-US" b="0" dirty="0"/>
              <a:t>with EESC political priorities and/or the given themes (i.e. </a:t>
            </a:r>
            <a:r>
              <a:rPr lang="en-US" b="0" dirty="0"/>
              <a:t>the EU presidencies, the European Year, the </a:t>
            </a:r>
            <a:r>
              <a:rPr lang="en-US" b="0" dirty="0"/>
              <a:t>European capital of culture);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overall </a:t>
            </a:r>
            <a:r>
              <a:rPr lang="en-US" b="0" dirty="0"/>
              <a:t>quality (positive impact on the EESC's image);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estimated </a:t>
            </a:r>
            <a:r>
              <a:rPr lang="en-US" b="0" dirty="0"/>
              <a:t>impact (i.e. estimated attendance, etc.);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budgetary </a:t>
            </a:r>
            <a:r>
              <a:rPr lang="en-US" b="0" dirty="0"/>
              <a:t>implications and cost-effectiveness. </a:t>
            </a:r>
          </a:p>
          <a:p>
            <a:r>
              <a:rPr lang="fr-BE" b="0" dirty="0" smtClean="0"/>
              <a:t> </a:t>
            </a:r>
            <a:endParaRPr lang="fr-BE" b="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5781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event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At the </a:t>
            </a:r>
            <a:r>
              <a:rPr lang="fr-BE" dirty="0" err="1"/>
              <a:t>roots</a:t>
            </a:r>
            <a:r>
              <a:rPr lang="fr-BE" dirty="0"/>
              <a:t> of </a:t>
            </a:r>
            <a:r>
              <a:rPr lang="fr-BE" dirty="0" err="1"/>
              <a:t>Slovak</a:t>
            </a:r>
            <a:r>
              <a:rPr lang="fr-BE" dirty="0"/>
              <a:t> and </a:t>
            </a:r>
            <a:r>
              <a:rPr lang="fr-BE" dirty="0" err="1"/>
              <a:t>Slavic</a:t>
            </a:r>
            <a:r>
              <a:rPr lang="fr-BE" dirty="0"/>
              <a:t> folk music", </a:t>
            </a:r>
            <a:r>
              <a:rPr lang="fr-BE" dirty="0" err="1"/>
              <a:t>with</a:t>
            </a:r>
            <a:r>
              <a:rPr lang="fr-BE" dirty="0"/>
              <a:t> piano </a:t>
            </a:r>
            <a:r>
              <a:rPr lang="fr-BE" dirty="0" err="1"/>
              <a:t>masterpieces</a:t>
            </a:r>
            <a:r>
              <a:rPr lang="fr-BE" dirty="0"/>
              <a:t> of </a:t>
            </a:r>
            <a:r>
              <a:rPr lang="fr-BE" dirty="0" err="1"/>
              <a:t>Jàn</a:t>
            </a:r>
            <a:r>
              <a:rPr lang="fr-BE" dirty="0"/>
              <a:t> </a:t>
            </a:r>
            <a:r>
              <a:rPr lang="fr-BE" dirty="0" err="1"/>
              <a:t>Cikker</a:t>
            </a:r>
            <a:r>
              <a:rPr lang="fr-BE" dirty="0"/>
              <a:t> and </a:t>
            </a:r>
            <a:r>
              <a:rPr lang="fr-BE" dirty="0" err="1"/>
              <a:t>Leoš</a:t>
            </a:r>
            <a:r>
              <a:rPr lang="fr-BE" dirty="0"/>
              <a:t> </a:t>
            </a:r>
            <a:r>
              <a:rPr lang="fr-BE" dirty="0" err="1" smtClean="0"/>
              <a:t>Janáček</a:t>
            </a: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Possibilities: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Exhibition – paintings, statutes,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Music concert – classical, modern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Film screening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Literature reading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Fashion parade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2046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EESC priorities during the Slovak presidency</a:t>
            </a:r>
          </a:p>
          <a:p>
            <a:r>
              <a:rPr lang="en-GB" dirty="0" smtClean="0"/>
              <a:t>Structure: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word from the EESC President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word from the national Economic and Social Council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Slovak members of the EESC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priorities of European civil society during the Slovak presidency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word from the high-level Slovak personality [minimum level minister or permanent representative]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Some basic facts about Slovakia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21613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342</TotalTime>
  <Words>489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Slovak presidency</vt:lpstr>
      <vt:lpstr>Trio</vt:lpstr>
      <vt:lpstr>Political part</vt:lpstr>
      <vt:lpstr>Political part</vt:lpstr>
      <vt:lpstr>POLitical part</vt:lpstr>
      <vt:lpstr>Going local activities</vt:lpstr>
      <vt:lpstr>Cultural part</vt:lpstr>
      <vt:lpstr>Cultural event</vt:lpstr>
      <vt:lpstr>Publication </vt:lpstr>
      <vt:lpstr>Some deadlines</vt:lpstr>
    </vt:vector>
  </TitlesOfParts>
  <Company>CESE-CDR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 presidency</dc:title>
  <dc:creator>Anna Skulavikova</dc:creator>
  <cp:lastModifiedBy>Anna Skulavikova</cp:lastModifiedBy>
  <cp:revision>4</cp:revision>
  <dcterms:created xsi:type="dcterms:W3CDTF">2016-01-20T06:32:34Z</dcterms:created>
  <dcterms:modified xsi:type="dcterms:W3CDTF">2016-01-20T12:15:26Z</dcterms:modified>
</cp:coreProperties>
</file>